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88" r:id="rId3"/>
  </p:sldMasterIdLst>
  <p:notesMasterIdLst>
    <p:notesMasterId r:id="rId25"/>
  </p:notesMasterIdLst>
  <p:sldIdLst>
    <p:sldId id="258" r:id="rId4"/>
    <p:sldId id="257" r:id="rId5"/>
    <p:sldId id="268" r:id="rId6"/>
    <p:sldId id="261" r:id="rId7"/>
    <p:sldId id="263" r:id="rId8"/>
    <p:sldId id="264" r:id="rId9"/>
    <p:sldId id="269" r:id="rId10"/>
    <p:sldId id="270" r:id="rId11"/>
    <p:sldId id="273" r:id="rId12"/>
    <p:sldId id="287" r:id="rId13"/>
    <p:sldId id="299" r:id="rId14"/>
    <p:sldId id="300" r:id="rId15"/>
    <p:sldId id="292" r:id="rId16"/>
    <p:sldId id="293" r:id="rId17"/>
    <p:sldId id="294" r:id="rId18"/>
    <p:sldId id="295" r:id="rId19"/>
    <p:sldId id="296" r:id="rId20"/>
    <p:sldId id="29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7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D7D00-272A-4031-9ADA-5A7E41B11928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4A721-8203-4DA4-B25D-4DD407E7ECA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b="0" dirty="0" smtClean="0">
              <a:latin typeface="Arial Narrow" pitchFamily="34" charset="0"/>
            </a:rPr>
            <a:t>Global Competence</a:t>
          </a:r>
          <a:endParaRPr lang="en-US" sz="2000" b="0" dirty="0">
            <a:latin typeface="Arial Narrow" pitchFamily="34" charset="0"/>
          </a:endParaRPr>
        </a:p>
      </dgm:t>
    </dgm:pt>
    <dgm:pt modelId="{AA9E1F3E-398B-471B-89FB-40655B24684A}" type="parTrans" cxnId="{6513E4E2-0A1A-455E-B855-27EFB03BF59D}">
      <dgm:prSet/>
      <dgm:spPr/>
      <dgm:t>
        <a:bodyPr/>
        <a:lstStyle/>
        <a:p>
          <a:endParaRPr lang="en-US"/>
        </a:p>
      </dgm:t>
    </dgm:pt>
    <dgm:pt modelId="{268F19DF-8170-4909-9880-E97EC1CC2E59}" type="sibTrans" cxnId="{6513E4E2-0A1A-455E-B855-27EFB03BF59D}">
      <dgm:prSet/>
      <dgm:spPr/>
      <dgm:t>
        <a:bodyPr/>
        <a:lstStyle/>
        <a:p>
          <a:endParaRPr lang="en-US"/>
        </a:p>
      </dgm:t>
    </dgm:pt>
    <dgm:pt modelId="{8BAD4978-8233-4FFD-98DC-D0FB534198B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Narrow" pitchFamily="34" charset="0"/>
            </a:rPr>
            <a:t>Cultural Knowledge</a:t>
          </a:r>
          <a:endParaRPr lang="en-US" sz="2000" dirty="0">
            <a:solidFill>
              <a:schemeClr val="bg1"/>
            </a:solidFill>
            <a:latin typeface="Arial Narrow" pitchFamily="34" charset="0"/>
          </a:endParaRPr>
        </a:p>
      </dgm:t>
    </dgm:pt>
    <dgm:pt modelId="{48C8DC70-7DAC-4272-A652-B8EBA3D1CC93}" type="parTrans" cxnId="{3E3054CE-B63D-44EE-B699-E347ADE24884}">
      <dgm:prSet/>
      <dgm:spPr/>
      <dgm:t>
        <a:bodyPr/>
        <a:lstStyle/>
        <a:p>
          <a:endParaRPr lang="en-US"/>
        </a:p>
      </dgm:t>
    </dgm:pt>
    <dgm:pt modelId="{A25EE0F4-21F8-48BD-8E47-70BB7C788B7E}" type="sibTrans" cxnId="{3E3054CE-B63D-44EE-B699-E347ADE24884}">
      <dgm:prSet/>
      <dgm:spPr/>
      <dgm:t>
        <a:bodyPr/>
        <a:lstStyle/>
        <a:p>
          <a:endParaRPr lang="en-US"/>
        </a:p>
      </dgm:t>
    </dgm:pt>
    <dgm:pt modelId="{B44C9FB1-2851-427F-8B8C-18B908042F9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Narrow" pitchFamily="34" charset="0"/>
            </a:rPr>
            <a:t>Intercultural Experiences</a:t>
          </a:r>
          <a:endParaRPr lang="en-US" sz="2000" dirty="0">
            <a:solidFill>
              <a:schemeClr val="bg1"/>
            </a:solidFill>
            <a:latin typeface="Arial Narrow" pitchFamily="34" charset="0"/>
          </a:endParaRPr>
        </a:p>
      </dgm:t>
    </dgm:pt>
    <dgm:pt modelId="{38E4D565-71B9-4F33-BE2B-6F1707E4280A}" type="parTrans" cxnId="{759E9E3A-7122-40A7-BAAD-BE4DE8FD87C0}">
      <dgm:prSet/>
      <dgm:spPr/>
      <dgm:t>
        <a:bodyPr/>
        <a:lstStyle/>
        <a:p>
          <a:endParaRPr lang="en-US"/>
        </a:p>
      </dgm:t>
    </dgm:pt>
    <dgm:pt modelId="{B1EACE56-8AAA-48D8-8A30-6D217D6458AF}" type="sibTrans" cxnId="{759E9E3A-7122-40A7-BAAD-BE4DE8FD87C0}">
      <dgm:prSet/>
      <dgm:spPr/>
      <dgm:t>
        <a:bodyPr/>
        <a:lstStyle/>
        <a:p>
          <a:endParaRPr lang="en-US"/>
        </a:p>
      </dgm:t>
    </dgm:pt>
    <dgm:pt modelId="{4F10398A-D1EF-4873-BEBF-42523A9664B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Narrow" pitchFamily="34" charset="0"/>
            </a:rPr>
            <a:t>Personality</a:t>
          </a:r>
          <a:endParaRPr lang="en-US" sz="2000" dirty="0">
            <a:solidFill>
              <a:schemeClr val="bg1"/>
            </a:solidFill>
            <a:latin typeface="Arial Narrow" pitchFamily="34" charset="0"/>
          </a:endParaRPr>
        </a:p>
      </dgm:t>
    </dgm:pt>
    <dgm:pt modelId="{F41A5D81-BF09-4286-BDB2-0CF71F3A1840}" type="parTrans" cxnId="{C3D7A363-C543-4373-A4AE-0E580D80F35E}">
      <dgm:prSet/>
      <dgm:spPr/>
      <dgm:t>
        <a:bodyPr/>
        <a:lstStyle/>
        <a:p>
          <a:endParaRPr lang="en-US"/>
        </a:p>
      </dgm:t>
    </dgm:pt>
    <dgm:pt modelId="{3BAE3404-027F-4960-A987-1CFF290C2666}" type="sibTrans" cxnId="{C3D7A363-C543-4373-A4AE-0E580D80F35E}">
      <dgm:prSet/>
      <dgm:spPr/>
      <dgm:t>
        <a:bodyPr/>
        <a:lstStyle/>
        <a:p>
          <a:endParaRPr lang="en-US"/>
        </a:p>
      </dgm:t>
    </dgm:pt>
    <dgm:pt modelId="{F730B67F-36B0-43C2-9B9B-5626CDACDD70}" type="pres">
      <dgm:prSet presAssocID="{C1ED7D00-272A-4031-9ADA-5A7E41B1192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3F60E-4E23-4505-947F-D32D2D1E2A3A}" type="pres">
      <dgm:prSet presAssocID="{C1ED7D00-272A-4031-9ADA-5A7E41B11928}" presName="triangle1" presStyleLbl="node1" presStyleIdx="0" presStyleCnt="4" custScaleX="106250" custScaleY="115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0DBFE-47D0-417E-9967-17F1DA50D050}" type="pres">
      <dgm:prSet presAssocID="{C1ED7D00-272A-4031-9ADA-5A7E41B1192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84961-155B-481A-872D-5401CC9EE70F}" type="pres">
      <dgm:prSet presAssocID="{C1ED7D00-272A-4031-9ADA-5A7E41B1192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1AEF2-20DE-40B3-9907-AAEA090D741F}" type="pres">
      <dgm:prSet presAssocID="{C1ED7D00-272A-4031-9ADA-5A7E41B1192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FD889-48AA-4266-830E-D20CA6567067}" type="presOf" srcId="{B44C9FB1-2851-427F-8B8C-18B908042F91}" destId="{34884961-155B-481A-872D-5401CC9EE70F}" srcOrd="0" destOrd="0" presId="urn:microsoft.com/office/officeart/2005/8/layout/pyramid4"/>
    <dgm:cxn modelId="{C3D7A363-C543-4373-A4AE-0E580D80F35E}" srcId="{C1ED7D00-272A-4031-9ADA-5A7E41B11928}" destId="{4F10398A-D1EF-4873-BEBF-42523A9664BE}" srcOrd="3" destOrd="0" parTransId="{F41A5D81-BF09-4286-BDB2-0CF71F3A1840}" sibTransId="{3BAE3404-027F-4960-A987-1CFF290C2666}"/>
    <dgm:cxn modelId="{75ED9BE4-3E54-4BE7-99F6-14DCC29FA5CF}" type="presOf" srcId="{F4D4A721-8203-4DA4-B25D-4DD407E7ECA4}" destId="{13B3F60E-4E23-4505-947F-D32D2D1E2A3A}" srcOrd="0" destOrd="0" presId="urn:microsoft.com/office/officeart/2005/8/layout/pyramid4"/>
    <dgm:cxn modelId="{2F68A32C-C460-41F9-A545-C9B3D3AC4031}" type="presOf" srcId="{4F10398A-D1EF-4873-BEBF-42523A9664BE}" destId="{2AA1AEF2-20DE-40B3-9907-AAEA090D741F}" srcOrd="0" destOrd="0" presId="urn:microsoft.com/office/officeart/2005/8/layout/pyramid4"/>
    <dgm:cxn modelId="{6513E4E2-0A1A-455E-B855-27EFB03BF59D}" srcId="{C1ED7D00-272A-4031-9ADA-5A7E41B11928}" destId="{F4D4A721-8203-4DA4-B25D-4DD407E7ECA4}" srcOrd="0" destOrd="0" parTransId="{AA9E1F3E-398B-471B-89FB-40655B24684A}" sibTransId="{268F19DF-8170-4909-9880-E97EC1CC2E59}"/>
    <dgm:cxn modelId="{759E9E3A-7122-40A7-BAAD-BE4DE8FD87C0}" srcId="{C1ED7D00-272A-4031-9ADA-5A7E41B11928}" destId="{B44C9FB1-2851-427F-8B8C-18B908042F91}" srcOrd="2" destOrd="0" parTransId="{38E4D565-71B9-4F33-BE2B-6F1707E4280A}" sibTransId="{B1EACE56-8AAA-48D8-8A30-6D217D6458AF}"/>
    <dgm:cxn modelId="{3E3054CE-B63D-44EE-B699-E347ADE24884}" srcId="{C1ED7D00-272A-4031-9ADA-5A7E41B11928}" destId="{8BAD4978-8233-4FFD-98DC-D0FB534198BA}" srcOrd="1" destOrd="0" parTransId="{48C8DC70-7DAC-4272-A652-B8EBA3D1CC93}" sibTransId="{A25EE0F4-21F8-48BD-8E47-70BB7C788B7E}"/>
    <dgm:cxn modelId="{33BC4E21-8CBD-48DA-A400-881BAC7250DE}" type="presOf" srcId="{C1ED7D00-272A-4031-9ADA-5A7E41B11928}" destId="{F730B67F-36B0-43C2-9B9B-5626CDACDD70}" srcOrd="0" destOrd="0" presId="urn:microsoft.com/office/officeart/2005/8/layout/pyramid4"/>
    <dgm:cxn modelId="{3A5FE5BE-3FC9-4BB3-811A-B7F6B92E1D6D}" type="presOf" srcId="{8BAD4978-8233-4FFD-98DC-D0FB534198BA}" destId="{B310DBFE-47D0-417E-9967-17F1DA50D050}" srcOrd="0" destOrd="0" presId="urn:microsoft.com/office/officeart/2005/8/layout/pyramid4"/>
    <dgm:cxn modelId="{2B4DB64A-C146-4902-922D-E86DF5803BB6}" type="presParOf" srcId="{F730B67F-36B0-43C2-9B9B-5626CDACDD70}" destId="{13B3F60E-4E23-4505-947F-D32D2D1E2A3A}" srcOrd="0" destOrd="0" presId="urn:microsoft.com/office/officeart/2005/8/layout/pyramid4"/>
    <dgm:cxn modelId="{01312DEE-8578-4CD8-95C1-B88E2C58458B}" type="presParOf" srcId="{F730B67F-36B0-43C2-9B9B-5626CDACDD70}" destId="{B310DBFE-47D0-417E-9967-17F1DA50D050}" srcOrd="1" destOrd="0" presId="urn:microsoft.com/office/officeart/2005/8/layout/pyramid4"/>
    <dgm:cxn modelId="{59FCA71B-0404-417D-850F-66C7E3A6A3A6}" type="presParOf" srcId="{F730B67F-36B0-43C2-9B9B-5626CDACDD70}" destId="{34884961-155B-481A-872D-5401CC9EE70F}" srcOrd="2" destOrd="0" presId="urn:microsoft.com/office/officeart/2005/8/layout/pyramid4"/>
    <dgm:cxn modelId="{8CC00880-D1C4-4EC3-A50B-4166A33E3A18}" type="presParOf" srcId="{F730B67F-36B0-43C2-9B9B-5626CDACDD70}" destId="{2AA1AEF2-20DE-40B3-9907-AAEA090D741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D7D00-272A-4031-9ADA-5A7E41B11928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4A721-8203-4DA4-B25D-4DD407E7ECA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b="0" dirty="0" smtClean="0">
              <a:latin typeface="Arial Narrow" pitchFamily="34" charset="0"/>
            </a:rPr>
            <a:t>Global Competence</a:t>
          </a:r>
          <a:endParaRPr lang="en-US" sz="2000" b="0" dirty="0">
            <a:latin typeface="Arial Narrow" pitchFamily="34" charset="0"/>
          </a:endParaRPr>
        </a:p>
      </dgm:t>
    </dgm:pt>
    <dgm:pt modelId="{AA9E1F3E-398B-471B-89FB-40655B24684A}" type="parTrans" cxnId="{6513E4E2-0A1A-455E-B855-27EFB03BF59D}">
      <dgm:prSet/>
      <dgm:spPr/>
      <dgm:t>
        <a:bodyPr/>
        <a:lstStyle/>
        <a:p>
          <a:endParaRPr lang="en-US"/>
        </a:p>
      </dgm:t>
    </dgm:pt>
    <dgm:pt modelId="{268F19DF-8170-4909-9880-E97EC1CC2E59}" type="sibTrans" cxnId="{6513E4E2-0A1A-455E-B855-27EFB03BF59D}">
      <dgm:prSet/>
      <dgm:spPr/>
      <dgm:t>
        <a:bodyPr/>
        <a:lstStyle/>
        <a:p>
          <a:endParaRPr lang="en-US"/>
        </a:p>
      </dgm:t>
    </dgm:pt>
    <dgm:pt modelId="{8BAD4978-8233-4FFD-98DC-D0FB534198B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Narrow" pitchFamily="34" charset="0"/>
            </a:rPr>
            <a:t>Cultural Knowledge</a:t>
          </a:r>
          <a:endParaRPr lang="en-US" sz="2000" dirty="0">
            <a:solidFill>
              <a:schemeClr val="bg1"/>
            </a:solidFill>
            <a:latin typeface="Arial Narrow" pitchFamily="34" charset="0"/>
          </a:endParaRPr>
        </a:p>
      </dgm:t>
    </dgm:pt>
    <dgm:pt modelId="{48C8DC70-7DAC-4272-A652-B8EBA3D1CC93}" type="parTrans" cxnId="{3E3054CE-B63D-44EE-B699-E347ADE24884}">
      <dgm:prSet/>
      <dgm:spPr/>
      <dgm:t>
        <a:bodyPr/>
        <a:lstStyle/>
        <a:p>
          <a:endParaRPr lang="en-US"/>
        </a:p>
      </dgm:t>
    </dgm:pt>
    <dgm:pt modelId="{A25EE0F4-21F8-48BD-8E47-70BB7C788B7E}" type="sibTrans" cxnId="{3E3054CE-B63D-44EE-B699-E347ADE24884}">
      <dgm:prSet/>
      <dgm:spPr/>
      <dgm:t>
        <a:bodyPr/>
        <a:lstStyle/>
        <a:p>
          <a:endParaRPr lang="en-US"/>
        </a:p>
      </dgm:t>
    </dgm:pt>
    <dgm:pt modelId="{B44C9FB1-2851-427F-8B8C-18B908042F9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Narrow" pitchFamily="34" charset="0"/>
            </a:rPr>
            <a:t>Intercultural Experiences</a:t>
          </a:r>
          <a:endParaRPr lang="en-US" sz="2000" dirty="0">
            <a:solidFill>
              <a:schemeClr val="bg1"/>
            </a:solidFill>
            <a:latin typeface="Arial Narrow" pitchFamily="34" charset="0"/>
          </a:endParaRPr>
        </a:p>
      </dgm:t>
    </dgm:pt>
    <dgm:pt modelId="{38E4D565-71B9-4F33-BE2B-6F1707E4280A}" type="parTrans" cxnId="{759E9E3A-7122-40A7-BAAD-BE4DE8FD87C0}">
      <dgm:prSet/>
      <dgm:spPr/>
      <dgm:t>
        <a:bodyPr/>
        <a:lstStyle/>
        <a:p>
          <a:endParaRPr lang="en-US"/>
        </a:p>
      </dgm:t>
    </dgm:pt>
    <dgm:pt modelId="{B1EACE56-8AAA-48D8-8A30-6D217D6458AF}" type="sibTrans" cxnId="{759E9E3A-7122-40A7-BAAD-BE4DE8FD87C0}">
      <dgm:prSet/>
      <dgm:spPr/>
      <dgm:t>
        <a:bodyPr/>
        <a:lstStyle/>
        <a:p>
          <a:endParaRPr lang="en-US"/>
        </a:p>
      </dgm:t>
    </dgm:pt>
    <dgm:pt modelId="{4F10398A-D1EF-4873-BEBF-42523A9664B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Narrow" pitchFamily="34" charset="0"/>
            </a:rPr>
            <a:t>Personality</a:t>
          </a:r>
          <a:endParaRPr lang="en-US" sz="2000" dirty="0">
            <a:solidFill>
              <a:schemeClr val="bg1"/>
            </a:solidFill>
            <a:latin typeface="Arial Narrow" pitchFamily="34" charset="0"/>
          </a:endParaRPr>
        </a:p>
      </dgm:t>
    </dgm:pt>
    <dgm:pt modelId="{F41A5D81-BF09-4286-BDB2-0CF71F3A1840}" type="parTrans" cxnId="{C3D7A363-C543-4373-A4AE-0E580D80F35E}">
      <dgm:prSet/>
      <dgm:spPr/>
      <dgm:t>
        <a:bodyPr/>
        <a:lstStyle/>
        <a:p>
          <a:endParaRPr lang="en-US"/>
        </a:p>
      </dgm:t>
    </dgm:pt>
    <dgm:pt modelId="{3BAE3404-027F-4960-A987-1CFF290C2666}" type="sibTrans" cxnId="{C3D7A363-C543-4373-A4AE-0E580D80F35E}">
      <dgm:prSet/>
      <dgm:spPr/>
      <dgm:t>
        <a:bodyPr/>
        <a:lstStyle/>
        <a:p>
          <a:endParaRPr lang="en-US"/>
        </a:p>
      </dgm:t>
    </dgm:pt>
    <dgm:pt modelId="{F730B67F-36B0-43C2-9B9B-5626CDACDD70}" type="pres">
      <dgm:prSet presAssocID="{C1ED7D00-272A-4031-9ADA-5A7E41B1192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3F60E-4E23-4505-947F-D32D2D1E2A3A}" type="pres">
      <dgm:prSet presAssocID="{C1ED7D00-272A-4031-9ADA-5A7E41B11928}" presName="triangle1" presStyleLbl="node1" presStyleIdx="0" presStyleCnt="4" custScaleX="106250" custScaleY="115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0DBFE-47D0-417E-9967-17F1DA50D050}" type="pres">
      <dgm:prSet presAssocID="{C1ED7D00-272A-4031-9ADA-5A7E41B1192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84961-155B-481A-872D-5401CC9EE70F}" type="pres">
      <dgm:prSet presAssocID="{C1ED7D00-272A-4031-9ADA-5A7E41B1192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1AEF2-20DE-40B3-9907-AAEA090D741F}" type="pres">
      <dgm:prSet presAssocID="{C1ED7D00-272A-4031-9ADA-5A7E41B1192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7A363-C543-4373-A4AE-0E580D80F35E}" srcId="{C1ED7D00-272A-4031-9ADA-5A7E41B11928}" destId="{4F10398A-D1EF-4873-BEBF-42523A9664BE}" srcOrd="3" destOrd="0" parTransId="{F41A5D81-BF09-4286-BDB2-0CF71F3A1840}" sibTransId="{3BAE3404-027F-4960-A987-1CFF290C2666}"/>
    <dgm:cxn modelId="{37B223A9-83E0-4212-A202-2D959A5D5F08}" type="presOf" srcId="{B44C9FB1-2851-427F-8B8C-18B908042F91}" destId="{34884961-155B-481A-872D-5401CC9EE70F}" srcOrd="0" destOrd="0" presId="urn:microsoft.com/office/officeart/2005/8/layout/pyramid4"/>
    <dgm:cxn modelId="{B9E468AE-3AED-46E8-8CBE-795969977CD2}" type="presOf" srcId="{C1ED7D00-272A-4031-9ADA-5A7E41B11928}" destId="{F730B67F-36B0-43C2-9B9B-5626CDACDD70}" srcOrd="0" destOrd="0" presId="urn:microsoft.com/office/officeart/2005/8/layout/pyramid4"/>
    <dgm:cxn modelId="{C726B6F9-1F84-41DB-99B8-E58897728FC4}" type="presOf" srcId="{8BAD4978-8233-4FFD-98DC-D0FB534198BA}" destId="{B310DBFE-47D0-417E-9967-17F1DA50D050}" srcOrd="0" destOrd="0" presId="urn:microsoft.com/office/officeart/2005/8/layout/pyramid4"/>
    <dgm:cxn modelId="{6513E4E2-0A1A-455E-B855-27EFB03BF59D}" srcId="{C1ED7D00-272A-4031-9ADA-5A7E41B11928}" destId="{F4D4A721-8203-4DA4-B25D-4DD407E7ECA4}" srcOrd="0" destOrd="0" parTransId="{AA9E1F3E-398B-471B-89FB-40655B24684A}" sibTransId="{268F19DF-8170-4909-9880-E97EC1CC2E59}"/>
    <dgm:cxn modelId="{759E9E3A-7122-40A7-BAAD-BE4DE8FD87C0}" srcId="{C1ED7D00-272A-4031-9ADA-5A7E41B11928}" destId="{B44C9FB1-2851-427F-8B8C-18B908042F91}" srcOrd="2" destOrd="0" parTransId="{38E4D565-71B9-4F33-BE2B-6F1707E4280A}" sibTransId="{B1EACE56-8AAA-48D8-8A30-6D217D6458AF}"/>
    <dgm:cxn modelId="{3E3054CE-B63D-44EE-B699-E347ADE24884}" srcId="{C1ED7D00-272A-4031-9ADA-5A7E41B11928}" destId="{8BAD4978-8233-4FFD-98DC-D0FB534198BA}" srcOrd="1" destOrd="0" parTransId="{48C8DC70-7DAC-4272-A652-B8EBA3D1CC93}" sibTransId="{A25EE0F4-21F8-48BD-8E47-70BB7C788B7E}"/>
    <dgm:cxn modelId="{4A3E098C-EE9C-45ED-A193-C0D4CA0DC9DF}" type="presOf" srcId="{F4D4A721-8203-4DA4-B25D-4DD407E7ECA4}" destId="{13B3F60E-4E23-4505-947F-D32D2D1E2A3A}" srcOrd="0" destOrd="0" presId="urn:microsoft.com/office/officeart/2005/8/layout/pyramid4"/>
    <dgm:cxn modelId="{8B590C7F-E07B-492D-A9EF-2C3B53FB0C94}" type="presOf" srcId="{4F10398A-D1EF-4873-BEBF-42523A9664BE}" destId="{2AA1AEF2-20DE-40B3-9907-AAEA090D741F}" srcOrd="0" destOrd="0" presId="urn:microsoft.com/office/officeart/2005/8/layout/pyramid4"/>
    <dgm:cxn modelId="{DD188F91-DA83-44DC-BAC3-C5FDF5060BD8}" type="presParOf" srcId="{F730B67F-36B0-43C2-9B9B-5626CDACDD70}" destId="{13B3F60E-4E23-4505-947F-D32D2D1E2A3A}" srcOrd="0" destOrd="0" presId="urn:microsoft.com/office/officeart/2005/8/layout/pyramid4"/>
    <dgm:cxn modelId="{28194FCE-F5B8-496C-94B6-938C027AFFE4}" type="presParOf" srcId="{F730B67F-36B0-43C2-9B9B-5626CDACDD70}" destId="{B310DBFE-47D0-417E-9967-17F1DA50D050}" srcOrd="1" destOrd="0" presId="urn:microsoft.com/office/officeart/2005/8/layout/pyramid4"/>
    <dgm:cxn modelId="{C5054AE2-BC30-481F-A36E-6EFCBA58F237}" type="presParOf" srcId="{F730B67F-36B0-43C2-9B9B-5626CDACDD70}" destId="{34884961-155B-481A-872D-5401CC9EE70F}" srcOrd="2" destOrd="0" presId="urn:microsoft.com/office/officeart/2005/8/layout/pyramid4"/>
    <dgm:cxn modelId="{81773D08-41DE-4107-A8DA-D750F55D169A}" type="presParOf" srcId="{F730B67F-36B0-43C2-9B9B-5626CDACDD70}" destId="{2AA1AEF2-20DE-40B3-9907-AAEA090D741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F60E-4E23-4505-947F-D32D2D1E2A3A}">
      <dsp:nvSpPr>
        <dsp:cNvPr id="0" name=""/>
        <dsp:cNvSpPr/>
      </dsp:nvSpPr>
      <dsp:spPr>
        <a:xfrm>
          <a:off x="1232296" y="316408"/>
          <a:ext cx="2793206" cy="3039665"/>
        </a:xfrm>
        <a:prstGeom prst="triangl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rial Narrow" pitchFamily="34" charset="0"/>
            </a:rPr>
            <a:t>Global Competence</a:t>
          </a:r>
          <a:endParaRPr lang="en-US" sz="2000" b="0" kern="1200" dirty="0">
            <a:latin typeface="Arial Narrow" pitchFamily="34" charset="0"/>
          </a:endParaRPr>
        </a:p>
      </dsp:txBody>
      <dsp:txXfrm>
        <a:off x="1930598" y="1836241"/>
        <a:ext cx="1396603" cy="1519832"/>
      </dsp:txXfrm>
    </dsp:sp>
    <dsp:sp modelId="{B310DBFE-47D0-417E-9967-17F1DA50D050}">
      <dsp:nvSpPr>
        <dsp:cNvPr id="0" name=""/>
        <dsp:cNvSpPr/>
      </dsp:nvSpPr>
      <dsp:spPr>
        <a:xfrm>
          <a:off x="0" y="3150691"/>
          <a:ext cx="2628900" cy="2628900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 Narrow" pitchFamily="34" charset="0"/>
            </a:rPr>
            <a:t>Cultural Knowledge</a:t>
          </a:r>
          <a:endParaRPr lang="en-US" sz="20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57225" y="4465141"/>
        <a:ext cx="1314450" cy="1314450"/>
      </dsp:txXfrm>
    </dsp:sp>
    <dsp:sp modelId="{34884961-155B-481A-872D-5401CC9EE70F}">
      <dsp:nvSpPr>
        <dsp:cNvPr id="0" name=""/>
        <dsp:cNvSpPr/>
      </dsp:nvSpPr>
      <dsp:spPr>
        <a:xfrm rot="10800000">
          <a:off x="1314450" y="3150691"/>
          <a:ext cx="2628900" cy="2628900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 Narrow" pitchFamily="34" charset="0"/>
            </a:rPr>
            <a:t>Intercultural Experiences</a:t>
          </a:r>
          <a:endParaRPr lang="en-US" sz="2000" kern="1200" dirty="0">
            <a:solidFill>
              <a:schemeClr val="bg1"/>
            </a:solidFill>
            <a:latin typeface="Arial Narrow" pitchFamily="34" charset="0"/>
          </a:endParaRPr>
        </a:p>
      </dsp:txBody>
      <dsp:txXfrm rot="10800000">
        <a:off x="1971675" y="3150691"/>
        <a:ext cx="1314450" cy="1314450"/>
      </dsp:txXfrm>
    </dsp:sp>
    <dsp:sp modelId="{2AA1AEF2-20DE-40B3-9907-AAEA090D741F}">
      <dsp:nvSpPr>
        <dsp:cNvPr id="0" name=""/>
        <dsp:cNvSpPr/>
      </dsp:nvSpPr>
      <dsp:spPr>
        <a:xfrm>
          <a:off x="2628900" y="3150691"/>
          <a:ext cx="2628900" cy="2628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 Narrow" pitchFamily="34" charset="0"/>
            </a:rPr>
            <a:t>Personality</a:t>
          </a:r>
          <a:endParaRPr lang="en-US" sz="20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286125" y="4465141"/>
        <a:ext cx="1314450" cy="131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98422-40F0-4F23-B152-9A339D370550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02B2-BE65-44A7-9FD4-53DE007A6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5892" indent="-28303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2142" indent="-22642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4998" indent="-22642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7855" indent="-22642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A485AFE-D115-4053-BFC5-A6F17F237CD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690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892" indent="-28303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2142" indent="-22642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998" indent="-22642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7855" indent="-22642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D40237C-E6C0-46C1-8FEF-EF6A1BA383B3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603750" cy="3452812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02" y="4354735"/>
            <a:ext cx="5079127" cy="4126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16" tIns="44508" rIns="89016" bIns="44508"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57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2AEBCF-D860-4226-A210-41E4CDD28D86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603750" cy="345281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02" y="4354735"/>
            <a:ext cx="5079127" cy="4126451"/>
          </a:xfrm>
          <a:noFill/>
        </p:spPr>
        <p:txBody>
          <a:bodyPr lIns="89016" tIns="44508" rIns="89016" bIns="44508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9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41C2E-1FB9-4EF7-BFF9-59AA179C1D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3950" y="679450"/>
            <a:ext cx="4533900" cy="3402013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320" indent="-2814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0570" indent="-22485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3426" indent="-22485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6283" indent="-22485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9139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1996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4853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7709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19660A-D60F-4F6C-BC73-3B2FB56AF3C4}" type="slidenum">
              <a:rPr lang="en-US" altLang="en-US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924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2C261-83EA-4954-ABE9-25A1ABCCA7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6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738F-6C39-423D-B20C-8F7C098596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67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50535-BAF4-49EC-9932-E2ABCED75C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49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200" b="1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 dirty="0">
                <a:latin typeface="Times" pitchFamily="18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196E445A-FED3-4587-827D-B05141BBEC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816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800" dirty="0">
                <a:latin typeface="Arial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800" dirty="0">
                <a:latin typeface="Arial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61F775-6E63-4776-80F0-569B3F7572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95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432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1CD71-DA00-4EF3-ACC1-82ED02BAA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63EBD-EC2D-46B9-8D77-975D82170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31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1CD6-EA0A-4C45-BEC1-C61433008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71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44F7-0F92-4490-9E5D-E7863D700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2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AFA5-5CAF-4501-B40F-D5A648E78A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487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2D4C-57C2-4FDA-9D0E-161ACBEE6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2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B752F-CEB5-4ADD-B34F-299027622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11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5721-5A5A-4725-9E36-AFF2C4C04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545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1E6F-BE72-47B0-A17E-FAAC93B4B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03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344C-ADAF-409D-B1DA-7445066AE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47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97C41-939F-4420-ADA7-B099C9E44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73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D9255-7764-4948-B11E-5918A8AEE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80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172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F0E4C-C048-429E-844F-2F6FD047D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64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0ED59-E198-4814-9A8B-E79DAA3DA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19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654B-9484-418D-96E9-D4BA9654B2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260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46496-ADA2-4F8C-AA74-86E543129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1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3EF04-97DE-42FB-A09F-93191EE08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34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E3E98-D7EF-42C0-B275-11D28A339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30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DA2F3-94D6-44BF-ACAB-E7FCD1C91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804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4CDA3-6290-4213-A968-BE2160D94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883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0E78E-253D-437F-A926-AB3919041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56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24AEA-36C6-49B6-9948-9C8B0F840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781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582EF-7A94-41AF-BEF5-1CDB5A585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671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BF389-EBE4-4A7A-9AF2-F4146975E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136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1D9D-40D8-4048-A84F-2C9DA4901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9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DB33E-03D0-4D8A-9ED4-1F481B1FDB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691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1C88-2783-4089-BC04-62A7939DF5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13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0936-1786-4D17-ABF4-E49B55450F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12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3368-1F73-46C9-A6E3-C132E4EBCE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11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D672-FA76-4725-B2EA-682851D3D8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817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7395-B12B-4667-830B-AE7B1CAF1B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283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F670E-B6CB-47EE-8BDE-72AA4B07384C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FF"/>
              </a:solidFill>
              <a:latin typeface="FormataBQ-Regular" pitchFamily="50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5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5F5F5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70EEA-C682-478D-8898-FD0008A9BBF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FF"/>
              </a:solidFill>
              <a:latin typeface="FormataBQ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89D1E7-973D-4901-8F7B-D2330C7F8210}" type="slidenum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FF"/>
              </a:solidFill>
              <a:latin typeface="FormataBQ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0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2.jpeg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9248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Engaging the 21</a:t>
            </a:r>
            <a:r>
              <a:rPr lang="en-US" altLang="en-US" sz="4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Century Workforce</a:t>
            </a:r>
            <a:r>
              <a:rPr lang="en-US" altLang="en-US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DiversityInc</a:t>
            </a:r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September 30, 2015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2500" dirty="0" smtClean="0">
              <a:latin typeface="Garamond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Garamond" pitchFamily="18" charset="0"/>
              </a:rPr>
              <a:t>Bill Castellano, Ph.D.</a:t>
            </a:r>
          </a:p>
          <a:p>
            <a:pPr eaLnBrk="1" hangingPunct="1"/>
            <a:r>
              <a:rPr lang="en-US" altLang="en-US" sz="2800" dirty="0" smtClean="0">
                <a:latin typeface="Garamond" pitchFamily="18" charset="0"/>
              </a:rPr>
              <a:t>Associate Dean</a:t>
            </a:r>
          </a:p>
          <a:p>
            <a:pPr eaLnBrk="1" hangingPunct="1"/>
            <a:r>
              <a:rPr lang="en-US" altLang="en-US" sz="2000" dirty="0" smtClean="0">
                <a:latin typeface="Garamond" pitchFamily="18" charset="0"/>
              </a:rPr>
              <a:t>SMLR Executive and Professional Education</a:t>
            </a:r>
          </a:p>
          <a:p>
            <a:pPr eaLnBrk="1" hangingPunct="1"/>
            <a:r>
              <a:rPr lang="en-US" altLang="en-US" sz="2000" dirty="0" smtClean="0">
                <a:latin typeface="Garamond" pitchFamily="18" charset="0"/>
              </a:rPr>
              <a:t>castellano@smlr.rutgers.edu</a:t>
            </a:r>
          </a:p>
          <a:p>
            <a:pPr eaLnBrk="1" hangingPunct="1"/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Garamond" pitchFamily="18" charset="0"/>
              </a:rPr>
              <a:t> </a:t>
            </a:r>
          </a:p>
          <a:p>
            <a:pPr eaLnBrk="1" hangingPunct="1"/>
            <a:endParaRPr lang="en-US" altLang="en-US" sz="1800" dirty="0" smtClean="0">
              <a:latin typeface="Garamond" pitchFamily="18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03200" y="1450975"/>
            <a:ext cx="805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574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810000" y="1371600"/>
            <a:ext cx="1981200" cy="51398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DEVELOPMENT</a:t>
            </a:r>
            <a:endParaRPr lang="en-US" altLang="en-US" sz="12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FLEXIBILITY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AUTONOMY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MEANINGFULNESS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ROLE FIT </a:t>
            </a:r>
            <a:endParaRPr lang="en-US" altLang="en-US" sz="12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LINE OF SIGHT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PERCEPTIONS OF FAIRNESS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COWORKER RELATIONSHIPS</a:t>
            </a:r>
            <a:endParaRPr lang="en-US" alt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MANAGEMENT</a:t>
            </a:r>
            <a:endParaRPr lang="en-US" alt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aramond" panose="02020404030301010803" pitchFamily="18" charset="0"/>
              </a:rPr>
              <a:t>Trustworthiness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Supportive</a:t>
            </a:r>
            <a:endParaRPr lang="en-US" altLang="en-US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Recognition</a:t>
            </a:r>
            <a:endParaRPr lang="en-US" altLang="en-US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Integrity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LEADERSHIP</a:t>
            </a:r>
            <a:endParaRPr lang="en-US" alt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aramond" panose="02020404030301010803" pitchFamily="18" charset="0"/>
              </a:rPr>
              <a:t>Transformational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Openness</a:t>
            </a:r>
            <a:endParaRPr lang="en-US" altLang="en-US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Cultural agility</a:t>
            </a:r>
            <a:endParaRPr lang="en-US" alt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652286" y="772180"/>
            <a:ext cx="2291314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DRIVERS </a:t>
            </a:r>
            <a:r>
              <a:rPr lang="en-US" alt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OF ENGAGEMENT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629400" y="1600200"/>
            <a:ext cx="2101024" cy="1200329"/>
          </a:xfrm>
          <a:prstGeom prst="rect">
            <a:avLst/>
          </a:prstGeom>
          <a:solidFill>
            <a:srgbClr val="C00000">
              <a:alpha val="2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PSYCHOLOGICAL STATE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ENGAGEMENT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Job Involvement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Affective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Commitment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Empowerment</a:t>
            </a: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Positive Affectivity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491288" y="3165150"/>
            <a:ext cx="2444900" cy="646331"/>
          </a:xfrm>
          <a:prstGeom prst="rect">
            <a:avLst/>
          </a:prstGeom>
          <a:solidFill>
            <a:srgbClr val="C0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BEHAVIORAL ENGAGEMENT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Extra role/ OCB </a:t>
            </a: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Proficient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adaptive, creative </a:t>
            </a: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706020" y="4114800"/>
            <a:ext cx="2013500" cy="1015663"/>
          </a:xfrm>
          <a:prstGeom prst="rect">
            <a:avLst/>
          </a:prstGeom>
          <a:solidFill>
            <a:schemeClr val="accent2">
              <a:lumMod val="60000"/>
              <a:lumOff val="40000"/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STRATEGIC OUTCOMES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Productivity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Innovation</a:t>
            </a: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Quality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Customer Satisfaction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705600" y="5417403"/>
            <a:ext cx="1981183" cy="830997"/>
          </a:xfrm>
          <a:prstGeom prst="rect">
            <a:avLst/>
          </a:prstGeom>
          <a:solidFill>
            <a:schemeClr val="accent2">
              <a:lumMod val="60000"/>
              <a:lumOff val="40000"/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FINANCIAL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OUTCOMES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Revenue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Profits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Market Value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5791199" y="2286000"/>
            <a:ext cx="838201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7682175" y="2868267"/>
            <a:ext cx="0" cy="266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7669475" y="3792625"/>
            <a:ext cx="12700" cy="292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 flipH="1">
            <a:off x="7699054" y="5130463"/>
            <a:ext cx="12700" cy="266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9" name="Rectangle 18"/>
          <p:cNvSpPr>
            <a:spLocks noChangeArrowheads="1"/>
          </p:cNvSpPr>
          <p:nvPr/>
        </p:nvSpPr>
        <p:spPr bwMode="auto">
          <a:xfrm>
            <a:off x="2438400" y="50800"/>
            <a:ext cx="656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  <a:latin typeface="Garamond" panose="02020404030301010803" pitchFamily="18" charset="0"/>
                <a:cs typeface="Times New Roman" pitchFamily="18" charset="0"/>
              </a:rPr>
              <a:t>Employee Engagement Framework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3095" y="1905000"/>
            <a:ext cx="1689506" cy="4308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itchFamily="34" charset="0"/>
              </a:rPr>
              <a:t>Recruitment, Selection, Training &amp; Development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228600" y="2743200"/>
            <a:ext cx="1345388" cy="13673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50000"/>
              </a:spcBef>
            </a:pPr>
            <a:endParaRPr lang="en-US" alt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828800" y="2286000"/>
            <a:ext cx="1747286" cy="4308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itchFamily="34" charset="0"/>
              </a:rPr>
              <a:t>Job Design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itchFamily="34" charset="0"/>
              </a:rPr>
              <a:t>Organizational </a:t>
            </a:r>
            <a:r>
              <a:rPr lang="en-US" altLang="en-US" sz="1100" dirty="0" smtClean="0">
                <a:latin typeface="Arial" pitchFamily="34" charset="0"/>
              </a:rPr>
              <a:t>Structure</a:t>
            </a:r>
            <a:endParaRPr lang="en-US" altLang="en-US" sz="1100" dirty="0">
              <a:latin typeface="Arial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57200" y="5334000"/>
            <a:ext cx="1981200" cy="4308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itchFamily="34" charset="0"/>
              </a:rPr>
              <a:t>Incentives and Rewards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itchFamily="34" charset="0"/>
              </a:rPr>
              <a:t>Performance </a:t>
            </a:r>
            <a:r>
              <a:rPr lang="en-US" altLang="en-US" sz="1100" dirty="0" smtClean="0">
                <a:latin typeface="Arial" pitchFamily="34" charset="0"/>
              </a:rPr>
              <a:t>Management </a:t>
            </a:r>
            <a:endParaRPr lang="en-US" altLang="en-US" sz="1100" dirty="0">
              <a:latin typeface="Arial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1425640" y="2819400"/>
            <a:ext cx="1345388" cy="13673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779514" y="3657600"/>
            <a:ext cx="1345388" cy="13673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187" y="3151518"/>
            <a:ext cx="1206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Employee</a:t>
            </a:r>
          </a:p>
          <a:p>
            <a:r>
              <a:rPr lang="en-US" sz="1100" dirty="0" smtClean="0"/>
              <a:t>Competencies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80522" y="3161595"/>
            <a:ext cx="1088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Work</a:t>
            </a:r>
          </a:p>
          <a:p>
            <a:r>
              <a:rPr lang="en-US" sz="1100" dirty="0" smtClean="0"/>
              <a:t>Environment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945300" y="4114800"/>
            <a:ext cx="1170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Employee </a:t>
            </a:r>
          </a:p>
          <a:p>
            <a:r>
              <a:rPr lang="en-US" sz="1100" dirty="0" smtClean="0"/>
              <a:t>Attitudes </a:t>
            </a:r>
          </a:p>
          <a:p>
            <a:r>
              <a:rPr lang="en-US" sz="1100" dirty="0" smtClean="0"/>
              <a:t>and Behavior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21" idx="2"/>
            <a:endCxn id="22" idx="0"/>
          </p:cNvCxnSpPr>
          <p:nvPr/>
        </p:nvCxnSpPr>
        <p:spPr bwMode="auto">
          <a:xfrm flipH="1">
            <a:off x="901294" y="2335887"/>
            <a:ext cx="6554" cy="4073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26" idx="2"/>
            <a:endCxn id="28" idx="7"/>
          </p:cNvCxnSpPr>
          <p:nvPr/>
        </p:nvCxnSpPr>
        <p:spPr bwMode="auto">
          <a:xfrm flipH="1">
            <a:off x="2574000" y="2716887"/>
            <a:ext cx="128443" cy="302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447800" y="5029200"/>
            <a:ext cx="0" cy="305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2194" y="1026474"/>
            <a:ext cx="152759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HR SYSTEM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07526" name="Right Brace 107525"/>
          <p:cNvSpPr/>
          <p:nvPr/>
        </p:nvSpPr>
        <p:spPr bwMode="auto">
          <a:xfrm>
            <a:off x="2971800" y="2819400"/>
            <a:ext cx="533400" cy="218584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A2F3-94D6-44BF-ACAB-E7FCD1C9103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638800" y="3657600"/>
            <a:ext cx="16144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600" b="1">
                <a:solidFill>
                  <a:srgbClr val="C0C0C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14600" y="3657600"/>
            <a:ext cx="16144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600" b="1">
                <a:solidFill>
                  <a:srgbClr val="C0C0C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14600" y="1143000"/>
            <a:ext cx="16144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600" b="1">
                <a:solidFill>
                  <a:srgbClr val="C0C0C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638800" y="1143000"/>
            <a:ext cx="16144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600" b="1">
                <a:solidFill>
                  <a:srgbClr val="C0C0C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889500" y="1016000"/>
            <a:ext cx="0" cy="5395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854575" y="5334000"/>
            <a:ext cx="61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857750" y="5826125"/>
            <a:ext cx="61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738313" y="990600"/>
            <a:ext cx="6257925" cy="544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1773238" y="3675063"/>
            <a:ext cx="6234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432300" y="364490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3975100" y="364490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517900" y="364490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3060700" y="364490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2603500" y="364490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2222500" y="364490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7556500" y="365125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7099300" y="365125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6642100" y="365125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>
            <a:off x="6184900" y="365125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5346700" y="3651250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1496" name="Rectangle 24"/>
          <p:cNvSpPr>
            <a:spLocks noChangeArrowheads="1"/>
          </p:cNvSpPr>
          <p:nvPr/>
        </p:nvSpPr>
        <p:spPr bwMode="auto">
          <a:xfrm>
            <a:off x="1981200" y="6099175"/>
            <a:ext cx="5867400" cy="393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sz="2000" dirty="0">
                <a:solidFill>
                  <a:srgbClr val="FFFFFF"/>
                </a:solidFill>
                <a:latin typeface="Arial" charset="0"/>
              </a:rPr>
              <a:t>Low                          VALUE                            </a:t>
            </a:r>
            <a:r>
              <a:rPr lang="en-AU" sz="2000" dirty="0" smtClean="0">
                <a:solidFill>
                  <a:srgbClr val="FFFFFF"/>
                </a:solidFill>
                <a:latin typeface="Arial" charset="0"/>
              </a:rPr>
              <a:t>High</a:t>
            </a:r>
            <a:endParaRPr lang="en-AU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H="1">
            <a:off x="2967038" y="6327775"/>
            <a:ext cx="13065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5494338" y="6327775"/>
            <a:ext cx="1509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 rot="-5400000">
            <a:off x="-1097756" y="3448844"/>
            <a:ext cx="5180012" cy="393700"/>
          </a:xfrm>
          <a:prstGeom prst="rect">
            <a:avLst/>
          </a:prstGeom>
          <a:gradFill rotWithShape="0">
            <a:gsLst>
              <a:gs pos="0">
                <a:srgbClr val="5E0000"/>
              </a:gs>
              <a:gs pos="50000">
                <a:srgbClr val="CC0000"/>
              </a:gs>
              <a:gs pos="100000">
                <a:srgbClr val="5E000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000">
                <a:solidFill>
                  <a:srgbClr val="FFFFFF"/>
                </a:solidFill>
                <a:latin typeface="Arial" pitchFamily="34" charset="0"/>
              </a:rPr>
              <a:t>Low                     UNIQUE                      high</a:t>
            </a:r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1524000" y="4276725"/>
            <a:ext cx="0" cy="11287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V="1">
            <a:off x="1524000" y="1825625"/>
            <a:ext cx="0" cy="10779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4856163" y="3146425"/>
            <a:ext cx="61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4852988" y="2482850"/>
            <a:ext cx="61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4862513" y="1422400"/>
            <a:ext cx="61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4854575" y="4129088"/>
            <a:ext cx="61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4852988" y="1946275"/>
            <a:ext cx="61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5797550" y="364648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4876800" y="4419600"/>
            <a:ext cx="61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2286000" y="463550"/>
            <a:ext cx="67024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3200" b="1">
                <a:solidFill>
                  <a:srgbClr val="FF0000"/>
                </a:solidFill>
                <a:latin typeface="Garamond" pitchFamily="18" charset="0"/>
              </a:rPr>
              <a:t>Mapping Human Capital</a:t>
            </a:r>
          </a:p>
        </p:txBody>
      </p:sp>
      <p:sp>
        <p:nvSpPr>
          <p:cNvPr id="614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403D87-295E-419B-A6E4-BB5C2D29BC75}" type="slidenum">
              <a:rPr lang="en-US" altLang="en-US" sz="1400">
                <a:solidFill>
                  <a:srgbClr val="5F5F5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5F5F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676400" y="1524000"/>
            <a:ext cx="5195888" cy="472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55775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909763" y="6402388"/>
            <a:ext cx="5876925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AU" altLang="en-US" sz="2000" b="1" i="1" dirty="0">
                <a:latin typeface="Arial" pitchFamily="34" charset="0"/>
              </a:rPr>
              <a:t>low</a:t>
            </a:r>
            <a:r>
              <a:rPr lang="en-AU" altLang="en-US" sz="2000" b="1" dirty="0">
                <a:latin typeface="Arial" pitchFamily="34" charset="0"/>
              </a:rPr>
              <a:t>	        </a:t>
            </a:r>
            <a:r>
              <a:rPr lang="en-AU" altLang="en-US" sz="2000" b="1" dirty="0">
                <a:solidFill>
                  <a:srgbClr val="FF0000"/>
                </a:solidFill>
                <a:latin typeface="Arial" pitchFamily="34" charset="0"/>
              </a:rPr>
              <a:t>Strategic Value</a:t>
            </a:r>
            <a:r>
              <a:rPr lang="en-AU" altLang="en-US" sz="2000" b="1" dirty="0">
                <a:latin typeface="Arial" pitchFamily="34" charset="0"/>
              </a:rPr>
              <a:t>	         </a:t>
            </a:r>
            <a:r>
              <a:rPr lang="en-AU" altLang="en-US" sz="2000" b="1" i="1" dirty="0">
                <a:latin typeface="Arial" pitchFamily="34" charset="0"/>
              </a:rPr>
              <a:t>high</a:t>
            </a:r>
            <a:r>
              <a:rPr lang="en-AU" altLang="en-US" sz="2000" b="1" dirty="0">
                <a:latin typeface="Arial" pitchFamily="34" charset="0"/>
              </a:rPr>
              <a:t> 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600200" y="1524000"/>
            <a:ext cx="5881688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 rot="-5400000">
            <a:off x="6049963" y="254155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Relational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209381" y="990600"/>
            <a:ext cx="2667000" cy="5257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rot="-5400000">
            <a:off x="5783263" y="4486245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Transactional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814888" y="1143000"/>
            <a:ext cx="1781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Internalization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981200" y="1143000"/>
            <a:ext cx="18678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Externalization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205288" y="1524000"/>
            <a:ext cx="2667000" cy="2438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205288" y="1524000"/>
            <a:ext cx="2667000" cy="2438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690688" y="1524000"/>
            <a:ext cx="2590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690688" y="1524000"/>
            <a:ext cx="5181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4276725" y="3886200"/>
            <a:ext cx="258127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191000" y="2059289"/>
            <a:ext cx="2824163" cy="121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AU" altLang="en-US" sz="1800" b="1" dirty="0" smtClean="0">
                <a:latin typeface="Arial" pitchFamily="34" charset="0"/>
              </a:rPr>
              <a:t>Mode</a:t>
            </a:r>
            <a:r>
              <a:rPr lang="en-AU" altLang="en-US" sz="1800" b="1" dirty="0">
                <a:latin typeface="Arial" pitchFamily="34" charset="0"/>
              </a:rPr>
              <a:t>: Knowledge work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Commitment-based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HR System</a:t>
            </a:r>
            <a:endParaRPr lang="en-AU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AU" altLang="en-US" sz="1200" dirty="0">
              <a:latin typeface="Arial" pitchFamily="34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1663096" y="1794440"/>
            <a:ext cx="2524125" cy="176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0000"/>
                    </a:gs>
                    <a:gs pos="50000">
                      <a:srgbClr val="CC0000"/>
                    </a:gs>
                    <a:gs pos="100000">
                      <a:srgbClr val="5E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2000" b="1" i="1" dirty="0">
              <a:latin typeface="Arial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600" dirty="0">
                <a:latin typeface="Arial" pitchFamily="34" charset="0"/>
              </a:rPr>
              <a:t> </a:t>
            </a:r>
            <a:r>
              <a:rPr lang="en-AU" altLang="en-US" sz="1800" b="1" dirty="0">
                <a:latin typeface="Arial" pitchFamily="34" charset="0"/>
              </a:rPr>
              <a:t>Mode: Partnership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dirty="0">
                <a:latin typeface="Arial" pitchFamily="34" charset="0"/>
              </a:rPr>
              <a:t> </a:t>
            </a: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Collaborative-based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HR System</a:t>
            </a:r>
            <a:endParaRPr lang="en-AU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AU" altLang="en-US" sz="1200" dirty="0">
              <a:latin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AU" altLang="en-US" sz="1200" dirty="0">
              <a:latin typeface="Arial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81488" y="4202965"/>
            <a:ext cx="2682875" cy="15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rgbClr val="181847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2000" b="1" i="1" dirty="0" smtClean="0">
                <a:latin typeface="Arial" pitchFamily="34" charset="0"/>
              </a:rPr>
              <a:t> </a:t>
            </a:r>
            <a:endParaRPr lang="en-AU" altLang="en-US" sz="2000" dirty="0">
              <a:latin typeface="Arial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b="1" dirty="0" smtClean="0">
                <a:latin typeface="Arial" pitchFamily="34" charset="0"/>
              </a:rPr>
              <a:t>Mode</a:t>
            </a:r>
            <a:r>
              <a:rPr lang="en-AU" altLang="en-US" sz="1800" b="1" dirty="0">
                <a:latin typeface="Arial" pitchFamily="34" charset="0"/>
              </a:rPr>
              <a:t>: Traditional job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Productivity-based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HR System</a:t>
            </a:r>
            <a:endParaRPr lang="en-AU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AU" altLang="en-US" sz="1200" dirty="0">
                <a:latin typeface="Arial" pitchFamily="34" charset="0"/>
              </a:rPr>
              <a:t>   </a:t>
            </a: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1676400" y="4191000"/>
            <a:ext cx="2561399" cy="15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2000" b="1" i="1" dirty="0">
                <a:solidFill>
                  <a:schemeClr val="tx2"/>
                </a:solidFill>
                <a:latin typeface="Arial" pitchFamily="34" charset="0"/>
              </a:rPr>
              <a:t> 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AU" altLang="en-US" sz="1800" b="1" dirty="0">
                <a:solidFill>
                  <a:schemeClr val="tx2"/>
                </a:solidFill>
                <a:latin typeface="Arial" pitchFamily="34" charset="0"/>
              </a:rPr>
              <a:t>Mode: Contract work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Compliance-based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pitchFamily="34" charset="0"/>
              </a:rPr>
              <a:t>HR System</a:t>
            </a:r>
            <a:endParaRPr lang="en-AU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AU" altLang="en-US" sz="12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9172" name="Rectangle 25"/>
          <p:cNvSpPr>
            <a:spLocks noChangeArrowheads="1"/>
          </p:cNvSpPr>
          <p:nvPr/>
        </p:nvSpPr>
        <p:spPr bwMode="auto">
          <a:xfrm>
            <a:off x="1600200" y="0"/>
            <a:ext cx="655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AU" altLang="en-US" sz="3200" i="1">
              <a:solidFill>
                <a:schemeClr val="accent2"/>
              </a:solidFill>
              <a:latin typeface="Arial" pitchFamily="34" charset="0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AU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Human Resource Architecture</a:t>
            </a:r>
          </a:p>
        </p:txBody>
      </p:sp>
      <p:sp>
        <p:nvSpPr>
          <p:cNvPr id="49173" name="Rectangle 26"/>
          <p:cNvSpPr>
            <a:spLocks noChangeArrowheads="1"/>
          </p:cNvSpPr>
          <p:nvPr/>
        </p:nvSpPr>
        <p:spPr bwMode="auto">
          <a:xfrm rot="-5400000">
            <a:off x="-835818" y="3711538"/>
            <a:ext cx="4489450" cy="26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AU" altLang="en-US" sz="2000" b="1" i="1" dirty="0">
                <a:latin typeface="Arial" pitchFamily="34" charset="0"/>
              </a:rPr>
              <a:t>low</a:t>
            </a:r>
            <a:r>
              <a:rPr lang="en-AU" altLang="en-US" sz="2000" b="1" dirty="0">
                <a:latin typeface="Arial" pitchFamily="34" charset="0"/>
              </a:rPr>
              <a:t>	       </a:t>
            </a:r>
            <a:r>
              <a:rPr lang="en-AU" altLang="en-US" sz="2000" b="1" dirty="0" smtClean="0">
                <a:solidFill>
                  <a:srgbClr val="FF0000"/>
                </a:solidFill>
                <a:latin typeface="Arial" pitchFamily="34" charset="0"/>
              </a:rPr>
              <a:t>Uniqueness  </a:t>
            </a:r>
            <a:r>
              <a:rPr lang="en-AU" altLang="en-US" sz="2000" b="1" dirty="0" smtClean="0">
                <a:latin typeface="Arial" pitchFamily="34" charset="0"/>
              </a:rPr>
              <a:t>        </a:t>
            </a:r>
            <a:r>
              <a:rPr lang="en-AU" altLang="en-US" sz="2000" b="1" i="1" dirty="0">
                <a:latin typeface="Arial" pitchFamily="34" charset="0"/>
              </a:rPr>
              <a:t>high </a:t>
            </a:r>
          </a:p>
        </p:txBody>
      </p:sp>
      <p:sp>
        <p:nvSpPr>
          <p:cNvPr id="491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55BCD7-5070-4B5A-8C73-9802567C9E3B}" type="slidenum">
              <a:rPr lang="en-US" altLang="en-US" sz="1400" smtClean="0">
                <a:solidFill>
                  <a:srgbClr val="5F5F5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5F5F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One Size Does Not Fit All</a:t>
            </a:r>
            <a:endParaRPr lang="en-US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There is a not a “one-size-fits-all” way of managing and engaging the 21</a:t>
            </a:r>
            <a:r>
              <a:rPr lang="en-US" sz="2800" baseline="30000" dirty="0" smtClean="0">
                <a:latin typeface="Garamond" panose="02020404030301010803" pitchFamily="18" charset="0"/>
              </a:rPr>
              <a:t>st</a:t>
            </a:r>
            <a:r>
              <a:rPr lang="en-US" sz="2800" dirty="0" smtClean="0">
                <a:latin typeface="Garamond" panose="02020404030301010803" pitchFamily="18" charset="0"/>
              </a:rPr>
              <a:t> Century Workforce: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Multiple Generations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Multiple Family Arrangements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Globally Diverse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1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Managing Traditionalists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traditionalists because of their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traditional values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believe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before pleasure</a:t>
            </a:r>
            <a:r>
              <a:rPr lang="en-US" altLang="en-US" sz="2400" dirty="0" smtClean="0">
                <a:latin typeface="Garamond" pitchFamily="18" charset="0"/>
              </a:rPr>
              <a:t> </a:t>
            </a:r>
            <a:endParaRPr lang="en-US" altLang="en-US" sz="2400" dirty="0">
              <a:latin typeface="Garamond" pitchFamily="18" charset="0"/>
            </a:endParaRPr>
          </a:p>
          <a:p>
            <a:pPr>
              <a:defRPr/>
            </a:pPr>
            <a:r>
              <a:rPr lang="en-US" sz="2400" dirty="0" smtClean="0">
                <a:uFill>
                  <a:solidFill/>
                </a:uFill>
                <a:latin typeface="Garamond" panose="02020404030301010803" pitchFamily="18" charset="0"/>
              </a:rPr>
              <a:t>Motivated by being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Garamond" panose="02020404030301010803" pitchFamily="18" charset="0"/>
              </a:rPr>
              <a:t>recognized for their experience</a:t>
            </a:r>
          </a:p>
          <a:p>
            <a:pPr>
              <a:defRPr/>
            </a:pPr>
            <a:r>
              <a:rPr lang="en-US" sz="2400" dirty="0" smtClean="0">
                <a:uFill>
                  <a:solidFill/>
                </a:uFill>
                <a:latin typeface="Garamond" panose="02020404030301010803" pitchFamily="18" charset="0"/>
              </a:rPr>
              <a:t>Seek 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Garamond" panose="02020404030301010803" pitchFamily="18" charset="0"/>
              </a:rPr>
              <a:t>high-involvement </a:t>
            </a:r>
            <a:r>
              <a:rPr lang="en-US" sz="2400" dirty="0" smtClean="0">
                <a:uFill>
                  <a:solidFill/>
                </a:uFill>
                <a:latin typeface="Garamond" panose="02020404030301010803" pitchFamily="18" charset="0"/>
              </a:rPr>
              <a:t>work place where their opinions are valued</a:t>
            </a:r>
          </a:p>
          <a:p>
            <a:pPr>
              <a:defRPr/>
            </a:pPr>
            <a:r>
              <a:rPr lang="en-US" sz="2400" dirty="0" smtClean="0">
                <a:uFill>
                  <a:solidFill/>
                </a:uFill>
                <a:latin typeface="Garamond" panose="02020404030301010803" pitchFamily="18" charset="0"/>
              </a:rPr>
              <a:t>Value opportunities to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Garamond" panose="02020404030301010803" pitchFamily="18" charset="0"/>
              </a:rPr>
              <a:t>mentor</a:t>
            </a:r>
            <a:r>
              <a:rPr lang="en-US" sz="2400" dirty="0" smtClean="0">
                <a:uFill>
                  <a:solidFill/>
                </a:uFill>
                <a:latin typeface="Garamond" panose="02020404030301010803" pitchFamily="18" charset="0"/>
              </a:rPr>
              <a:t> younger employees</a:t>
            </a:r>
          </a:p>
          <a:p>
            <a:pPr>
              <a:defRPr/>
            </a:pPr>
            <a:r>
              <a:rPr lang="en-US" sz="2400" dirty="0" smtClean="0">
                <a:uFill>
                  <a:solidFill/>
                </a:uFill>
                <a:latin typeface="Garamond" panose="02020404030301010803" pitchFamily="18" charset="0"/>
              </a:rPr>
              <a:t>Seek better supplemental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Garamond" panose="02020404030301010803" pitchFamily="18" charset="0"/>
              </a:rPr>
              <a:t> health plans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/>
              </a:uFill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Managing Baby Boomers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Garamond" pitchFamily="18" charset="0"/>
              </a:rPr>
              <a:t>Opposed to the command-and-control management styles of earlier generations</a:t>
            </a:r>
          </a:p>
          <a:p>
            <a:pPr>
              <a:defRPr/>
            </a:pPr>
            <a:r>
              <a:rPr lang="en-US" sz="2400" dirty="0">
                <a:uFill>
                  <a:solidFill/>
                </a:uFill>
                <a:latin typeface="Garamond" panose="02020404030301010803" pitchFamily="18" charset="0"/>
              </a:rPr>
              <a:t>Motivated by position, responsibility,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Garamond" panose="02020404030301010803" pitchFamily="18" charset="0"/>
              </a:rPr>
              <a:t>perks and prestige</a:t>
            </a:r>
          </a:p>
          <a:p>
            <a:pPr>
              <a:defRPr/>
            </a:pPr>
            <a:r>
              <a:rPr lang="en-US" sz="2400" dirty="0">
                <a:latin typeface="Garamond" panose="02020404030301010803" pitchFamily="18" charset="0"/>
              </a:rPr>
              <a:t>Value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professional development </a:t>
            </a:r>
            <a:r>
              <a:rPr lang="en-US" sz="2400" dirty="0">
                <a:latin typeface="Garamond" panose="02020404030301010803" pitchFamily="18" charset="0"/>
              </a:rPr>
              <a:t>– continuing professional education, support to join professional groups, etc.</a:t>
            </a:r>
          </a:p>
          <a:p>
            <a:pPr>
              <a:defRPr/>
            </a:pPr>
            <a:r>
              <a:rPr lang="en-US" sz="2400" dirty="0">
                <a:latin typeface="Garamond" panose="02020404030301010803" pitchFamily="18" charset="0"/>
              </a:rPr>
              <a:t>Key motivator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financial security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Phased Retirement Programs</a:t>
            </a:r>
          </a:p>
          <a:p>
            <a:pPr lvl="1">
              <a:defRPr/>
            </a:pPr>
            <a:r>
              <a:rPr lang="en-US" dirty="0" smtClean="0">
                <a:latin typeface="Garamond" panose="02020404030301010803" pitchFamily="18" charset="0"/>
              </a:rPr>
              <a:t>Offer </a:t>
            </a:r>
            <a:r>
              <a:rPr lang="en-US" dirty="0">
                <a:latin typeface="Garamond" panose="02020404030301010803" pitchFamily="18" charset="0"/>
              </a:rPr>
              <a:t>part-time work with benefits for a period of time before full retirement.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Mentoring programs</a:t>
            </a:r>
          </a:p>
          <a:p>
            <a:pPr lvl="1">
              <a:defRPr/>
            </a:pPr>
            <a:r>
              <a:rPr lang="en-US" dirty="0">
                <a:latin typeface="Garamond" panose="02020404030301010803" pitchFamily="18" charset="0"/>
              </a:rPr>
              <a:t>To share their experience, knowledge and skills with younger works.</a:t>
            </a:r>
          </a:p>
          <a:p>
            <a:pPr lvl="1">
              <a:defRPr/>
            </a:pP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3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rgbClr val="FF0000"/>
                </a:solidFill>
                <a:latin typeface="Garamond" panose="02020404030301010803" pitchFamily="18" charset="0"/>
              </a:rPr>
              <a:t>Managing Gen X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 smtClean="0">
                <a:latin typeface="Garamond" panose="02020404030301010803" pitchFamily="18" charset="0"/>
              </a:rPr>
              <a:t>Include in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succession planning programs</a:t>
            </a:r>
          </a:p>
          <a:p>
            <a:pPr>
              <a:defRPr/>
            </a:pPr>
            <a:r>
              <a:rPr lang="en-US" altLang="en-US" sz="2400" dirty="0" smtClean="0">
                <a:latin typeface="Garamond" panose="02020404030301010803" pitchFamily="18" charset="0"/>
              </a:rPr>
              <a:t>Provide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training and development </a:t>
            </a:r>
            <a:r>
              <a:rPr lang="en-US" altLang="en-US" sz="2400" dirty="0">
                <a:latin typeface="Garamond" panose="02020404030301010803" pitchFamily="18" charset="0"/>
              </a:rPr>
              <a:t>focused on developing transferable skills </a:t>
            </a:r>
          </a:p>
          <a:p>
            <a:pPr>
              <a:defRPr/>
            </a:pPr>
            <a:r>
              <a:rPr lang="en-US" altLang="en-US" sz="2400" dirty="0">
                <a:latin typeface="Garamond" panose="02020404030301010803" pitchFamily="18" charset="0"/>
              </a:rPr>
              <a:t>Offer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tuition reimbursement </a:t>
            </a:r>
            <a:r>
              <a:rPr lang="en-US" altLang="en-US" sz="2400" dirty="0">
                <a:latin typeface="Garamond" panose="02020404030301010803" pitchFamily="18" charset="0"/>
              </a:rPr>
              <a:t>for continuing education that supports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career advancement</a:t>
            </a:r>
          </a:p>
          <a:p>
            <a:pPr>
              <a:defRPr/>
            </a:pPr>
            <a:r>
              <a:rPr lang="en-US" altLang="en-US" sz="2400" dirty="0">
                <a:latin typeface="Garamond" panose="02020404030301010803" pitchFamily="18" charset="0"/>
              </a:rPr>
              <a:t>Value increased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empowerment</a:t>
            </a:r>
            <a:r>
              <a:rPr lang="en-US" altLang="en-US" sz="2400" dirty="0">
                <a:latin typeface="Garamond" panose="02020404030301010803" pitchFamily="18" charset="0"/>
              </a:rPr>
              <a:t> and decision making</a:t>
            </a:r>
          </a:p>
          <a:p>
            <a:pPr>
              <a:defRPr/>
            </a:pPr>
            <a:r>
              <a:rPr lang="en-US" altLang="en-US" sz="2400" dirty="0">
                <a:latin typeface="Garamond" panose="02020404030301010803" pitchFamily="18" charset="0"/>
              </a:rPr>
              <a:t>Provide freedom to work on projects that interest them</a:t>
            </a:r>
          </a:p>
          <a:p>
            <a:pPr>
              <a:defRPr/>
            </a:pPr>
            <a:r>
              <a:rPr lang="en-US" altLang="en-US" sz="2400" dirty="0">
                <a:latin typeface="Garamond" panose="02020404030301010803" pitchFamily="18" charset="0"/>
              </a:rPr>
              <a:t>Seek flexible work arrangements to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balance work and family </a:t>
            </a:r>
            <a:r>
              <a:rPr lang="en-US" alt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life</a:t>
            </a:r>
            <a:endParaRPr lang="en-US" alt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rgbClr val="FF0000"/>
                </a:solidFill>
                <a:latin typeface="Garamond" panose="02020404030301010803" pitchFamily="18" charset="0"/>
              </a:rPr>
              <a:t>Managing Gen Y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latin typeface="Garamond" pitchFamily="18" charset="0"/>
                <a:cs typeface="Times New Roman" pitchFamily="18" charset="0"/>
              </a:rPr>
              <a:t>Expect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fast-track career  </a:t>
            </a:r>
            <a:r>
              <a:rPr lang="en-US" altLang="en-US" dirty="0">
                <a:latin typeface="Garamond" pitchFamily="18" charset="0"/>
                <a:cs typeface="Times New Roman" pitchFamily="18" charset="0"/>
              </a:rPr>
              <a:t>yet do not buy into the need to “pay dues”</a:t>
            </a:r>
          </a:p>
          <a:p>
            <a:pPr>
              <a:defRPr/>
            </a:pPr>
            <a:r>
              <a:rPr lang="en-US" altLang="en-US" dirty="0">
                <a:latin typeface="Garamond" pitchFamily="18" charset="0"/>
                <a:cs typeface="Times New Roman" pitchFamily="18" charset="0"/>
              </a:rPr>
              <a:t>Desire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purpose</a:t>
            </a:r>
            <a:r>
              <a:rPr lang="en-US" altLang="en-US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Garamond" pitchFamily="18" charset="0"/>
                <a:cs typeface="Times New Roman" pitchFamily="18" charset="0"/>
              </a:rPr>
              <a:t>and seek meaningful and challenging </a:t>
            </a:r>
            <a:r>
              <a:rPr lang="en-US" altLang="en-US" dirty="0" smtClean="0">
                <a:latin typeface="Garamond" pitchFamily="18" charset="0"/>
                <a:cs typeface="Times New Roman" pitchFamily="18" charset="0"/>
              </a:rPr>
              <a:t>work</a:t>
            </a:r>
          </a:p>
          <a:p>
            <a:pPr>
              <a:defRPr/>
            </a:pPr>
            <a:r>
              <a:rPr lang="en-US" altLang="en-US" sz="2200" dirty="0" smtClean="0">
                <a:latin typeface="Garamond" pitchFamily="18" charset="0"/>
              </a:rPr>
              <a:t>Value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collaborative</a:t>
            </a:r>
            <a:r>
              <a:rPr lang="en-US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altLang="en-US" sz="2200" dirty="0">
                <a:latin typeface="Garamond" pitchFamily="18" charset="0"/>
              </a:rPr>
              <a:t>rather than competitive work </a:t>
            </a:r>
            <a:r>
              <a:rPr lang="en-US" altLang="en-US" sz="2200" dirty="0" smtClean="0">
                <a:latin typeface="Garamond" pitchFamily="18" charset="0"/>
              </a:rPr>
              <a:t>environments</a:t>
            </a:r>
          </a:p>
          <a:p>
            <a:pPr>
              <a:defRPr/>
            </a:pPr>
            <a:r>
              <a:rPr lang="en-US" altLang="en-US" sz="2200" dirty="0" smtClean="0">
                <a:latin typeface="Garamond" pitchFamily="18" charset="0"/>
                <a:cs typeface="Times New Roman" pitchFamily="18" charset="0"/>
              </a:rPr>
              <a:t>Appreciate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feedback and recognition </a:t>
            </a:r>
            <a:r>
              <a:rPr lang="en-US" altLang="en-US" sz="2200" dirty="0">
                <a:latin typeface="Garamond" pitchFamily="18" charset="0"/>
                <a:cs typeface="Times New Roman" pitchFamily="18" charset="0"/>
              </a:rPr>
              <a:t>from </a:t>
            </a:r>
            <a:r>
              <a:rPr lang="en-US" altLang="en-US" sz="2200" dirty="0" smtClean="0">
                <a:latin typeface="Garamond" pitchFamily="18" charset="0"/>
                <a:cs typeface="Times New Roman" pitchFamily="18" charset="0"/>
              </a:rPr>
              <a:t>management</a:t>
            </a:r>
          </a:p>
          <a:p>
            <a:pPr>
              <a:defRPr/>
            </a:pPr>
            <a:r>
              <a:rPr lang="en-US" altLang="en-US" sz="2200" dirty="0" smtClean="0">
                <a:latin typeface="Garamond" pitchFamily="18" charset="0"/>
                <a:cs typeface="Times New Roman" pitchFamily="18" charset="0"/>
              </a:rPr>
              <a:t>Prefer </a:t>
            </a:r>
            <a:r>
              <a:rPr lang="en-US" altLang="en-US" sz="2200" dirty="0">
                <a:latin typeface="Garamond" pitchFamily="18" charset="0"/>
                <a:cs typeface="Times New Roman" pitchFamily="18" charset="0"/>
              </a:rPr>
              <a:t>an informal and  less personal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(high-tech) communication style</a:t>
            </a:r>
            <a:endParaRPr lang="en-US" altLang="en-US" sz="22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dirty="0">
                <a:latin typeface="Garamond" panose="02020404030301010803" pitchFamily="18" charset="0"/>
              </a:rPr>
              <a:t>Training and development focused on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self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improvement</a:t>
            </a:r>
          </a:p>
          <a:p>
            <a:pPr>
              <a:defRPr/>
            </a:pPr>
            <a:r>
              <a:rPr lang="en-US" altLang="en-US" dirty="0">
                <a:latin typeface="Garamond" panose="02020404030301010803" pitchFamily="18" charset="0"/>
              </a:rPr>
              <a:t>Value flexible work arrangements that support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work-life</a:t>
            </a:r>
            <a:r>
              <a:rPr lang="en-US" alt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 balance </a:t>
            </a:r>
            <a:r>
              <a:rPr lang="en-US" altLang="en-US" dirty="0">
                <a:latin typeface="Garamond" panose="02020404030301010803" pitchFamily="18" charset="0"/>
              </a:rPr>
              <a:t>and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volunteerism</a:t>
            </a:r>
          </a:p>
          <a:p>
            <a:pPr>
              <a:defRPr/>
            </a:pPr>
            <a:r>
              <a:rPr lang="en-US" altLang="en-US" dirty="0">
                <a:latin typeface="Garamond" panose="02020404030301010803" pitchFamily="18" charset="0"/>
              </a:rPr>
              <a:t>Like a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fun</a:t>
            </a:r>
            <a:r>
              <a:rPr lang="en-US" altLang="en-US" dirty="0">
                <a:latin typeface="Garamond" panose="02020404030301010803" pitchFamily="18" charset="0"/>
              </a:rPr>
              <a:t> work environment with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informal dress </a:t>
            </a:r>
            <a:r>
              <a:rPr lang="en-US" altLang="en-US" dirty="0" smtClean="0">
                <a:latin typeface="Garamond" panose="02020404030301010803" pitchFamily="18" charset="0"/>
              </a:rPr>
              <a:t>codes</a:t>
            </a:r>
          </a:p>
          <a:p>
            <a:pPr>
              <a:defRPr/>
            </a:pPr>
            <a:r>
              <a:rPr lang="en-US" altLang="en-US" sz="2200" dirty="0" smtClean="0">
                <a:latin typeface="Garamond" panose="02020404030301010803" pitchFamily="18" charset="0"/>
              </a:rPr>
              <a:t>Seek </a:t>
            </a:r>
            <a:r>
              <a:rPr lang="en-US" altLang="en-US" sz="2200" dirty="0">
                <a:latin typeface="Garamond" panose="02020404030301010803" pitchFamily="18" charset="0"/>
              </a:rPr>
              <a:t>leisure activities with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high-quality work colleagues </a:t>
            </a:r>
            <a:endParaRPr lang="en-US" altLang="en-US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200" dirty="0" smtClean="0">
                <a:latin typeface="Garamond" panose="02020404030301010803" pitchFamily="18" charset="0"/>
              </a:rPr>
              <a:t>Value</a:t>
            </a:r>
            <a:r>
              <a:rPr lang="en-US" altLang="en-US" sz="2200" b="1" dirty="0" smtClean="0">
                <a:latin typeface="Garamond" panose="02020404030301010803" pitchFamily="18" charset="0"/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perks </a:t>
            </a:r>
            <a:r>
              <a:rPr lang="en-US" altLang="en-US" sz="2200" dirty="0">
                <a:latin typeface="Garamond" panose="02020404030301010803" pitchFamily="18" charset="0"/>
              </a:rPr>
              <a:t>in the workplace (gym, free food, work outings, etc.)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rgbClr val="FF0000"/>
                </a:solidFill>
                <a:latin typeface="Garamond" panose="02020404030301010803" pitchFamily="18" charset="0"/>
              </a:rPr>
              <a:t>Desire for Flexibility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524000"/>
            <a:ext cx="5715000" cy="45339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400" dirty="0" smtClean="0">
                <a:latin typeface="Garamond" panose="02020404030301010803" pitchFamily="18" charset="0"/>
              </a:rPr>
              <a:t>All </a:t>
            </a:r>
            <a:r>
              <a:rPr lang="en-US" altLang="en-US" sz="2400" dirty="0">
                <a:latin typeface="Garamond" panose="02020404030301010803" pitchFamily="18" charset="0"/>
              </a:rPr>
              <a:t>three dominant generations – 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Boomers, Xers, and Yers</a:t>
            </a: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, value and seek work flexibility.</a:t>
            </a:r>
          </a:p>
          <a:p>
            <a:pPr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Dual-income couples</a:t>
            </a:r>
            <a:r>
              <a:rPr lang="en-US" altLang="en-US" sz="2400" dirty="0">
                <a:latin typeface="Garamond" panose="02020404030301010803" pitchFamily="18" charset="0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working parents</a:t>
            </a:r>
            <a:r>
              <a:rPr lang="en-US" altLang="en-US" sz="2400" dirty="0">
                <a:latin typeface="Garamond" panose="02020404030301010803" pitchFamily="18" charset="0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single parents</a:t>
            </a:r>
            <a:r>
              <a:rPr lang="en-US" altLang="en-US" sz="2400" dirty="0">
                <a:latin typeface="Garamond" panose="02020404030301010803" pitchFamily="18" charset="0"/>
              </a:rPr>
              <a:t>,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students,</a:t>
            </a:r>
            <a:r>
              <a:rPr lang="en-US" altLang="en-US" sz="2400" dirty="0">
                <a:latin typeface="Garamond" panose="02020404030301010803" pitchFamily="18" charset="0"/>
              </a:rPr>
              <a:t> and transitioning retirees seek work flexibility.</a:t>
            </a:r>
          </a:p>
          <a:p>
            <a:pPr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 gender differences</a:t>
            </a:r>
            <a:r>
              <a:rPr lang="en-US" altLang="en-US" sz="2400" dirty="0">
                <a:latin typeface="Garamond" panose="02020404030301010803" pitchFamily="18" charset="0"/>
              </a:rPr>
              <a:t>, and both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young and older workers</a:t>
            </a:r>
            <a:r>
              <a:rPr lang="en-US" altLang="en-US" sz="2400" dirty="0">
                <a:latin typeface="Garamond" panose="02020404030301010803" pitchFamily="18" charset="0"/>
              </a:rPr>
              <a:t> value and seek flexibility.</a:t>
            </a:r>
          </a:p>
          <a:p>
            <a:pPr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Garamond" panose="02020404030301010803" pitchFamily="18" charset="0"/>
              </a:rPr>
              <a:t>More and more senior managers and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executives</a:t>
            </a:r>
            <a:r>
              <a:rPr lang="en-US" altLang="en-US" sz="2400" dirty="0">
                <a:latin typeface="Garamond" panose="02020404030301010803" pitchFamily="18" charset="0"/>
              </a:rPr>
              <a:t> have expressed a desire for more flexibility.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00200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6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Garamond" pitchFamily="18" charset="0"/>
              </a:rPr>
              <a:t>Increasing Corporate Social Responsibility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 smtClean="0">
                <a:latin typeface="Garamond" pitchFamily="18" charset="0"/>
              </a:rPr>
              <a:t>Reflects the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values</a:t>
            </a:r>
            <a:r>
              <a:rPr lang="en-US" altLang="en-US" sz="2400" dirty="0" smtClean="0">
                <a:latin typeface="Garamond" pitchFamily="18" charset="0"/>
              </a:rPr>
              <a:t> of an organization</a:t>
            </a:r>
          </a:p>
          <a:p>
            <a:pPr>
              <a:defRPr/>
            </a:pPr>
            <a:r>
              <a:rPr lang="en-US" altLang="en-US" sz="2400" dirty="0" smtClean="0">
                <a:latin typeface="Garamond" pitchFamily="18" charset="0"/>
              </a:rPr>
              <a:t>Much more than PR and philanthropy</a:t>
            </a:r>
          </a:p>
          <a:p>
            <a:pPr>
              <a:defRPr/>
            </a:pPr>
            <a:r>
              <a:rPr lang="en-US" altLang="en-US" sz="2400" dirty="0" smtClean="0">
                <a:latin typeface="Garamond" pitchFamily="18" charset="0"/>
              </a:rPr>
              <a:t>Need capabilities to: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augment and monitor corporate decision-making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promote and protect the image of the firm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scan and monitor external trends that impact the reputation of the firm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develop sustainability as a core competency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enhance transparency</a:t>
            </a:r>
          </a:p>
          <a:p>
            <a:pPr lvl="1"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4441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C2BD7-BCFB-4EC3-8F75-1C8C1FC616EB}" type="slidenum">
              <a:rPr lang="en-US" altLang="en-US" sz="1400">
                <a:solidFill>
                  <a:srgbClr val="5F5F5F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4577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848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048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85800"/>
            <a:ext cx="3048000" cy="2438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Developing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Cultural Agility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3886200" y="685800"/>
          <a:ext cx="5257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74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08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Garamond" pitchFamily="18" charset="0"/>
              </a:rPr>
              <a:t>Immersive Global Work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339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aramond" panose="02020404030301010803" pitchFamily="18" charset="0"/>
              </a:rPr>
              <a:t>Opportunities for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significant interaction</a:t>
            </a:r>
            <a:r>
              <a:rPr lang="en-US" sz="2400" dirty="0">
                <a:latin typeface="Garamond" panose="02020404030301010803" pitchFamily="18" charset="0"/>
              </a:rPr>
              <a:t> with host national peer-level colleagues</a:t>
            </a:r>
          </a:p>
          <a:p>
            <a:pPr marL="514152" indent="-514152">
              <a:defRPr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Garamond" panose="02020404030301010803" pitchFamily="18" charset="0"/>
              </a:rPr>
              <a:t>Opportunities </a:t>
            </a:r>
            <a:r>
              <a:rPr lang="en-US" sz="2400" dirty="0">
                <a:latin typeface="Garamond" panose="02020404030301010803" pitchFamily="18" charset="0"/>
              </a:rPr>
              <a:t>to learn the limits of one’s knowledge and question one’s assumptions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150532" name="Picture 2" descr="C:\Users\bcastellano\AppData\Local\Microsoft\Windows\Temporary Internet Files\Content.IE5\96S87UB5\MC9004456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3810000"/>
            <a:ext cx="2762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3" descr="C:\Users\bcastellano\AppData\Local\Microsoft\Windows\Temporary Internet Files\Content.IE5\C2EI2OCV\MC9004458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2514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6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Garamond" pitchFamily="18" charset="0"/>
              </a:rPr>
              <a:t>What is the New Normal?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413"/>
            <a:ext cx="8229600" cy="4533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Technological Trends</a:t>
            </a:r>
            <a:endParaRPr lang="en-US" sz="24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Globalization Trends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U.S. Labor Force Trends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U.S. Economic Trends</a:t>
            </a:r>
            <a:endParaRPr lang="en-US" sz="24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0" indent="0">
              <a:buFontTx/>
              <a:buNone/>
              <a:defRPr/>
            </a:pPr>
            <a:endParaRPr lang="en-US" sz="2400" b="1" dirty="0" smtClean="0">
              <a:latin typeface="Garamond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latin typeface="Garamond" pitchFamily="18" charset="0"/>
              </a:rPr>
              <a:t>	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Structural Shifts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5800" y="3886200"/>
            <a:ext cx="762000" cy="2428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6" name="Picture 4" descr="http://alumni.udallas.edu/s/818/images/editor/student_life_images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1CD71-DA00-4EF3-ACC1-82ED02BAAAF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2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Garamond" pitchFamily="18" charset="0"/>
              </a:rPr>
              <a:t>Technological New Normal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Commoditization of Technology </a:t>
            </a:r>
            <a:r>
              <a:rPr lang="en-US" altLang="en-US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–</a:t>
            </a:r>
            <a:r>
              <a:rPr lang="en-US" altLang="en-US" sz="2800" dirty="0" smtClean="0">
                <a:latin typeface="Garamond" panose="02020404030301010803" pitchFamily="18" charset="0"/>
              </a:rPr>
              <a:t> </a:t>
            </a:r>
            <a:r>
              <a:rPr lang="en-US" alt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faster and cheaper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  <a:p>
            <a:pPr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Transforming how we work and live</a:t>
            </a:r>
          </a:p>
          <a:p>
            <a:pPr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Continuous innovation</a:t>
            </a:r>
          </a:p>
          <a:p>
            <a:pPr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Creative destruction</a:t>
            </a:r>
          </a:p>
          <a:p>
            <a:pPr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Increasing need for complex skills</a:t>
            </a:r>
          </a:p>
          <a:p>
            <a:pPr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Reducing costs of entry</a:t>
            </a:r>
          </a:p>
          <a:p>
            <a:pPr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Driver of globalization  </a:t>
            </a:r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12292" name="Picture 2" descr="http://www.thecitrusreport.com/wp-content/uploads/2010/04/ipad_touch_mock_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5" y="2895599"/>
            <a:ext cx="37401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3AFA5-5CAF-4501-B40F-D5A648E78AB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172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Garamond" pitchFamily="18" charset="0"/>
              </a:rPr>
              <a:t>Globalization New Normal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End of U.S. Golden Age</a:t>
            </a:r>
          </a:p>
          <a:p>
            <a:pPr>
              <a:defRPr/>
            </a:pPr>
            <a:r>
              <a:rPr lang="en-US" altLang="en-US" sz="2800" dirty="0" smtClean="0">
                <a:latin typeface="Garamond" pitchFamily="18" charset="0"/>
              </a:rPr>
              <a:t>Seismic Population Shifts</a:t>
            </a:r>
          </a:p>
          <a:p>
            <a:pPr>
              <a:defRPr/>
            </a:pPr>
            <a:r>
              <a:rPr lang="en-US" altLang="en-US" sz="2800" dirty="0" smtClean="0">
                <a:latin typeface="Garamond" pitchFamily="18" charset="0"/>
              </a:rPr>
              <a:t>More educated workers</a:t>
            </a:r>
          </a:p>
          <a:p>
            <a:pPr>
              <a:defRPr/>
            </a:pPr>
            <a:r>
              <a:rPr lang="en-US" altLang="en-US" sz="2800" dirty="0" smtClean="0">
                <a:latin typeface="Garamond" pitchFamily="18" charset="0"/>
              </a:rPr>
              <a:t>New markets </a:t>
            </a:r>
          </a:p>
          <a:p>
            <a:pPr>
              <a:defRPr/>
            </a:pPr>
            <a:r>
              <a:rPr lang="en-US" altLang="en-US" sz="2800" dirty="0" smtClean="0">
                <a:latin typeface="Garamond" pitchFamily="18" charset="0"/>
              </a:rPr>
              <a:t>New competition </a:t>
            </a: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latin typeface="Garamond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latin typeface="Garamond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>
              <a:latin typeface="Garamond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latin typeface="Garamond" pitchFamily="18" charset="0"/>
            </a:endParaRPr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14340" name="Picture 2" descr="http://evikdpriagung.files.wordpress.com/2010/11/globaliz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41989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3AFA5-5CAF-4501-B40F-D5A648E78AB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81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Garamond" pitchFamily="18" charset="0"/>
              </a:rPr>
              <a:t>U.S. Labor Force New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101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Slowing Growth </a:t>
            </a:r>
            <a:r>
              <a:rPr lang="en-US" sz="2400" dirty="0" smtClean="0">
                <a:latin typeface="Garamond" pitchFamily="18" charset="0"/>
              </a:rPr>
              <a:t>– 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Aging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</a:rPr>
              <a:t>Increasing Diversity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</a:rPr>
              <a:t>Supply and Demand Imbalances 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Skills Gap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</a:rPr>
              <a:t>Multiple Sources of Talent</a:t>
            </a:r>
          </a:p>
          <a:p>
            <a:pPr>
              <a:defRPr/>
            </a:pPr>
            <a:endParaRPr lang="en-US" dirty="0">
              <a:latin typeface="Garamond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8275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3AFA5-5CAF-4501-B40F-D5A648E78AB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154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latin typeface="Garamond" pitchFamily="18" charset="0"/>
              </a:rPr>
              <a:t>Economic New Normal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Slower Growth</a:t>
            </a:r>
          </a:p>
          <a:p>
            <a:pPr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Greater Reliance on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Intangible Assets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55657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http://www.pbn.com/uploads/inline/1306329317_7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15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F0E4C-C048-429E-844F-2F6FD047D0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9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Talent Management in the New Normal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Challenges Managing the 21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Century Workforce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339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anose="02020404030301010803" pitchFamily="18" charset="0"/>
                <a:cs typeface="Times New Roman" pitchFamily="18" charset="0"/>
              </a:rPr>
              <a:t>Managing Uncertainty –Black Swans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anose="02020404030301010803" pitchFamily="18" charset="0"/>
                <a:cs typeface="Times New Roman" pitchFamily="18" charset="0"/>
              </a:rPr>
              <a:t>Demand for New Competencies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anose="02020404030301010803" pitchFamily="18" charset="0"/>
                <a:cs typeface="Times New Roman" pitchFamily="18" charset="0"/>
              </a:rPr>
              <a:t>New Organizational Structures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anose="02020404030301010803" pitchFamily="18" charset="0"/>
                <a:cs typeface="Times New Roman" pitchFamily="18" charset="0"/>
              </a:rPr>
              <a:t>Multi-Generational Workforce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anose="02020404030301010803" pitchFamily="18" charset="0"/>
                <a:cs typeface="Times New Roman" pitchFamily="18" charset="0"/>
              </a:rPr>
              <a:t>Diverse and Global Workforce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anose="02020404030301010803" pitchFamily="18" charset="0"/>
                <a:cs typeface="Times New Roman" pitchFamily="18" charset="0"/>
              </a:rPr>
              <a:t>Multiple Sources of Talent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latin typeface="Garamond" panose="02020404030301010803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Garamond" panose="02020404030301010803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Garamond" panose="02020404030301010803" pitchFamily="18" charset="0"/>
                <a:cs typeface="Times New Roman" pitchFamily="18" charset="0"/>
              </a:rPr>
              <a:t>Need for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itchFamily="18" charset="0"/>
              </a:rPr>
              <a:t>Organizational Adaptability </a:t>
            </a:r>
          </a:p>
          <a:p>
            <a:pPr marL="0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itchFamily="18" charset="0"/>
              </a:rPr>
              <a:t>=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  <a:cs typeface="Times New Roman" pitchFamily="18" charset="0"/>
              </a:rPr>
              <a:t>Greater Focus 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itchFamily="18" charset="0"/>
              </a:rPr>
              <a:t>Employee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itchFamily="18" charset="0"/>
              </a:rPr>
              <a:t>Engagement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5105400" y="1905000"/>
            <a:ext cx="841248" cy="2286000"/>
          </a:xfrm>
          <a:prstGeom prst="rightBrac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819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Increased Complexity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F0E4C-C048-429E-844F-2F6FD047D0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6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Garamond" pitchFamily="18" charset="0"/>
              </a:rPr>
              <a:t>Organizational Adaptability Requirements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91000" cy="45339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latin typeface="Garamond" panose="02020404030301010803" pitchFamily="18" charset="0"/>
              </a:rPr>
              <a:t>Sophisticated Workforce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Planning</a:t>
            </a:r>
            <a:r>
              <a:rPr lang="en-US" alt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Process</a:t>
            </a:r>
          </a:p>
          <a:p>
            <a:pPr>
              <a:defRPr/>
            </a:pPr>
            <a:endParaRPr lang="en-US" altLang="en-US" sz="2400" dirty="0" smtClean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Garamond" panose="02020404030301010803" pitchFamily="18" charset="0"/>
              </a:rPr>
              <a:t>Effective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Management</a:t>
            </a:r>
            <a:r>
              <a:rPr lang="en-US" alt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of multiple sources of talent</a:t>
            </a:r>
          </a:p>
          <a:p>
            <a:pPr>
              <a:defRPr/>
            </a:pPr>
            <a:endParaRPr lang="en-US" altLang="en-US" sz="2400" dirty="0" smtClean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Collaborative </a:t>
            </a:r>
            <a:r>
              <a:rPr lang="en-US" altLang="en-US" sz="2400" dirty="0" smtClean="0">
                <a:latin typeface="Garamond" panose="02020404030301010803" pitchFamily="18" charset="0"/>
              </a:rPr>
              <a:t>relationships with strategic partners</a:t>
            </a:r>
          </a:p>
          <a:p>
            <a:pPr>
              <a:defRPr/>
            </a:pPr>
            <a:endParaRPr lang="en-US" altLang="en-US" sz="2400" dirty="0" smtClean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Engaged Workforce </a:t>
            </a:r>
            <a:r>
              <a:rPr lang="en-US" altLang="en-US" sz="2400" dirty="0" smtClean="0">
                <a:latin typeface="Garamond" panose="02020404030301010803" pitchFamily="18" charset="0"/>
              </a:rPr>
              <a:t>– both employees and contract human capital</a:t>
            </a: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60216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F0E4C-C048-429E-844F-2F6FD047D0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95014"/>
      </p:ext>
    </p:extLst>
  </p:cSld>
  <p:clrMapOvr>
    <a:masterClrMapping/>
  </p:clrMapOvr>
</p:sld>
</file>

<file path=ppt/theme/theme1.xml><?xml version="1.0" encoding="utf-8"?>
<a:theme xmlns:a="http://schemas.openxmlformats.org/drawingml/2006/main" name="RU_Template_Verdana_B[1]">
  <a:themeElements>
    <a:clrScheme name="RU_Template_Verdana_B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B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RU_Template_Verdana_B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U_Template_Verdana_B[1]">
  <a:themeElements>
    <a:clrScheme name="RU_Template_Verdana_B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B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RU_Template_Verdana_B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U_Template_Verdana_B[1]">
  <a:themeElements>
    <a:clrScheme name="RU_Template_Verdana_B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B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RU_Template_Verdana_B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B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B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865</Words>
  <Application>Microsoft Macintosh PowerPoint</Application>
  <PresentationFormat>On-screen Show (4:3)</PresentationFormat>
  <Paragraphs>244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RU_Template_Verdana_B[1]</vt:lpstr>
      <vt:lpstr>1_RU_Template_Verdana_B[1]</vt:lpstr>
      <vt:lpstr>2_RU_Template_Verdana_B[1]</vt:lpstr>
      <vt:lpstr>   Engaging the 21st Century Workforce  DiversityInc September 30, 2015</vt:lpstr>
      <vt:lpstr>PowerPoint Presentation</vt:lpstr>
      <vt:lpstr>What is the New Normal?</vt:lpstr>
      <vt:lpstr>Technological New Normal </vt:lpstr>
      <vt:lpstr>Globalization New Normal</vt:lpstr>
      <vt:lpstr>U.S. Labor Force New Normal</vt:lpstr>
      <vt:lpstr>Economic New Normal</vt:lpstr>
      <vt:lpstr>Talent Management in the New Normal Challenges Managing the 21st Century Workforce</vt:lpstr>
      <vt:lpstr>Organizational Adaptability Requirements</vt:lpstr>
      <vt:lpstr>PowerPoint Presentation</vt:lpstr>
      <vt:lpstr>PowerPoint Presentation</vt:lpstr>
      <vt:lpstr>PowerPoint Presentation</vt:lpstr>
      <vt:lpstr>One Size Does Not Fit All</vt:lpstr>
      <vt:lpstr>Managing Traditionalists</vt:lpstr>
      <vt:lpstr>Managing Baby Boomers</vt:lpstr>
      <vt:lpstr>Managing Gen X</vt:lpstr>
      <vt:lpstr>Managing Gen Y</vt:lpstr>
      <vt:lpstr>Desire for Flexibility</vt:lpstr>
      <vt:lpstr>Increasing Corporate Social Responsibility</vt:lpstr>
      <vt:lpstr>PowerPoint Presentation</vt:lpstr>
      <vt:lpstr>Immersive Global Work Experiences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Strategy to Handle Chaos  CHRO Leadership Summit May 19, 2015</dc:title>
  <dc:creator>Bill Castellano</dc:creator>
  <cp:lastModifiedBy>Veronica McCoy</cp:lastModifiedBy>
  <cp:revision>49</cp:revision>
  <dcterms:created xsi:type="dcterms:W3CDTF">2015-04-28T13:04:10Z</dcterms:created>
  <dcterms:modified xsi:type="dcterms:W3CDTF">2015-09-10T22:19:10Z</dcterms:modified>
</cp:coreProperties>
</file>